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366" r:id="rId3"/>
    <p:sldId id="367" r:id="rId4"/>
    <p:sldId id="370" r:id="rId5"/>
    <p:sldId id="372" r:id="rId6"/>
    <p:sldId id="371" r:id="rId7"/>
    <p:sldId id="373" r:id="rId8"/>
    <p:sldId id="374" r:id="rId9"/>
    <p:sldId id="375" r:id="rId10"/>
    <p:sldId id="377" r:id="rId11"/>
    <p:sldId id="376" r:id="rId12"/>
    <p:sldId id="378" r:id="rId13"/>
    <p:sldId id="379" r:id="rId14"/>
    <p:sldId id="381" r:id="rId15"/>
    <p:sldId id="382" r:id="rId16"/>
    <p:sldId id="383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7" r:id="rId27"/>
    <p:sldId id="396" r:id="rId28"/>
    <p:sldId id="398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BAF6D852-5FD9-2A47-89C9-60C8E36E4DF2}">
          <p14:sldIdLst>
            <p14:sldId id="259"/>
            <p14:sldId id="366"/>
            <p14:sldId id="367"/>
            <p14:sldId id="370"/>
            <p14:sldId id="372"/>
            <p14:sldId id="371"/>
            <p14:sldId id="373"/>
            <p14:sldId id="374"/>
            <p14:sldId id="375"/>
            <p14:sldId id="377"/>
            <p14:sldId id="376"/>
            <p14:sldId id="378"/>
            <p14:sldId id="379"/>
            <p14:sldId id="381"/>
            <p14:sldId id="382"/>
            <p14:sldId id="383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7"/>
            <p14:sldId id="396"/>
            <p14:sldId id="3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8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476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74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3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4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57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96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13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0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83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16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5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134277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텍스트 다루기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</a:t>
            </a:r>
            <a:r>
              <a:rPr lang="en-US" altLang="ko-KR" sz="1400" dirty="0">
                <a:solidFill>
                  <a:prstClr val="white"/>
                </a:solidFill>
                <a:ea typeface="나눔스퀘어 Light"/>
              </a:rPr>
              <a:t>-1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68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A3BE81-EC2E-CC4C-A94D-B9617357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99" y="1338584"/>
            <a:ext cx="4885533" cy="5007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563AFE-3A12-7242-8972-ECD87ABD7ED7}"/>
              </a:ext>
            </a:extLst>
          </p:cNvPr>
          <p:cNvSpPr txBox="1"/>
          <p:nvPr/>
        </p:nvSpPr>
        <p:spPr>
          <a:xfrm>
            <a:off x="6096000" y="3334588"/>
            <a:ext cx="59961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원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희소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고차원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수동 </a:t>
            </a:r>
            <a:r>
              <a:rPr lang="ko-KR" altLang="en-US" sz="2000" b="1" dirty="0" err="1"/>
              <a:t>인코딩</a:t>
            </a:r>
            <a:endParaRPr lang="en-US" altLang="ko-KR" sz="2000" b="1" dirty="0"/>
          </a:p>
          <a:p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단어 </a:t>
            </a:r>
            <a:r>
              <a:rPr lang="ko-KR" altLang="en-US" sz="2000" b="1" dirty="0" err="1"/>
              <a:t>임베딩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밀집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저차원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데이터로부터 학습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13980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3AFE-3A12-7242-8972-ECD87ABD7ED7}"/>
              </a:ext>
            </a:extLst>
          </p:cNvPr>
          <p:cNvSpPr txBox="1"/>
          <p:nvPr/>
        </p:nvSpPr>
        <p:spPr>
          <a:xfrm>
            <a:off x="1478932" y="2638849"/>
            <a:ext cx="92341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dirty="0"/>
              <a:t>관심 대상인 문제와 함께 단어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학습</a:t>
            </a:r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이런 경우에는 </a:t>
            </a:r>
            <a:r>
              <a:rPr lang="ko-KR" altLang="en-US" sz="2000" dirty="0" err="1"/>
              <a:t>랜덤한</a:t>
            </a:r>
            <a:r>
              <a:rPr lang="ko-KR" altLang="en-US" sz="2000" dirty="0"/>
              <a:t> 단어 벡터로 시작해서 신경망의 가중치를 학습하는 것과 같은 방식으로 단어 벡터를 학습</a:t>
            </a:r>
            <a:r>
              <a:rPr lang="en-US" altLang="ko-KR" sz="2000" dirty="0"/>
              <a:t>)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dirty="0"/>
              <a:t>풀려는 문제가 아니고 다른 머신 러닝 작업에서 미리 계산된 단어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로드</a:t>
            </a:r>
            <a:r>
              <a:rPr lang="en-US" altLang="ko-KR" sz="2000" dirty="0"/>
              <a:t> </a:t>
            </a:r>
            <a:r>
              <a:rPr kumimoji="1" lang="en-US" altLang="ko-Kore-KR" sz="2000" dirty="0"/>
              <a:t>→ </a:t>
            </a:r>
            <a:r>
              <a:rPr lang="ko-KR" altLang="en-US" sz="2000" b="1" dirty="0"/>
              <a:t>사전 훈련된 단어 </a:t>
            </a:r>
            <a:r>
              <a:rPr lang="ko-KR" altLang="en-US" sz="2000" b="1" dirty="0" err="1"/>
              <a:t>임베딩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13753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339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en-US" altLang="ko-KR" sz="3600" spc="-300" dirty="0">
                <a:solidFill>
                  <a:prstClr val="white"/>
                </a:solidFill>
              </a:rPr>
              <a:t>Embedding </a:t>
            </a:r>
            <a:r>
              <a:rPr lang="ko-KR" altLang="en-US" sz="3600" spc="-300" dirty="0">
                <a:solidFill>
                  <a:prstClr val="white"/>
                </a:solidFill>
              </a:rPr>
              <a:t>층을 사용하여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학습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14821-1507-AF4A-AB36-E4C36518D0E2}"/>
              </a:ext>
            </a:extLst>
          </p:cNvPr>
          <p:cNvCxnSpPr>
            <a:cxnSpLocks/>
          </p:cNvCxnSpPr>
          <p:nvPr/>
        </p:nvCxnSpPr>
        <p:spPr>
          <a:xfrm>
            <a:off x="4243794" y="1806242"/>
            <a:ext cx="1" cy="3542640"/>
          </a:xfrm>
          <a:prstGeom prst="straightConnector1">
            <a:avLst/>
          </a:prstGeom>
          <a:noFill/>
          <a:ln w="15240" cap="flat" cmpd="sng" algn="ctr">
            <a:solidFill>
              <a:srgbClr val="000000">
                <a:alpha val="100000"/>
              </a:srgbClr>
            </a:solidFill>
            <a:prstDash val="solid"/>
            <a:miter/>
            <a:headEnd type="arrow"/>
          </a:ln>
        </p:spPr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F5F405-B1BD-A34E-AEB1-6458CC442A42}"/>
              </a:ext>
            </a:extLst>
          </p:cNvPr>
          <p:cNvCxnSpPr>
            <a:cxnSpLocks/>
          </p:cNvCxnSpPr>
          <p:nvPr/>
        </p:nvCxnSpPr>
        <p:spPr>
          <a:xfrm>
            <a:off x="4235014" y="5327079"/>
            <a:ext cx="3721972" cy="15885"/>
          </a:xfrm>
          <a:prstGeom prst="straightConnector1">
            <a:avLst/>
          </a:prstGeom>
          <a:noFill/>
          <a:ln w="1524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250910-D89E-9F40-B767-CC73808D40B4}"/>
              </a:ext>
            </a:extLst>
          </p:cNvPr>
          <p:cNvSpPr txBox="1"/>
          <p:nvPr/>
        </p:nvSpPr>
        <p:spPr>
          <a:xfrm>
            <a:off x="3970371" y="1956960"/>
            <a:ext cx="359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93AEA-E6E4-5146-8D76-6BBB070CE5B7}"/>
              </a:ext>
            </a:extLst>
          </p:cNvPr>
          <p:cNvSpPr txBox="1"/>
          <p:nvPr/>
        </p:nvSpPr>
        <p:spPr>
          <a:xfrm>
            <a:off x="7690722" y="5435168"/>
            <a:ext cx="359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122861-40DF-9949-94C3-B055F91B5504}"/>
              </a:ext>
            </a:extLst>
          </p:cNvPr>
          <p:cNvSpPr txBox="1"/>
          <p:nvPr/>
        </p:nvSpPr>
        <p:spPr>
          <a:xfrm>
            <a:off x="3969524" y="5225974"/>
            <a:ext cx="360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0</a:t>
            </a:r>
          </a:p>
        </p:txBody>
      </p:sp>
      <p:sp>
        <p:nvSpPr>
          <p:cNvPr id="15" name="곱하기 14">
            <a:extLst>
              <a:ext uri="{FF2B5EF4-FFF2-40B4-BE49-F238E27FC236}">
                <a16:creationId xmlns:a16="http://schemas.microsoft.com/office/drawing/2014/main" id="{20D7554A-B8DB-AC4B-99B5-4751D448AF35}"/>
              </a:ext>
            </a:extLst>
          </p:cNvPr>
          <p:cNvSpPr/>
          <p:nvPr/>
        </p:nvSpPr>
        <p:spPr>
          <a:xfrm>
            <a:off x="4775499" y="2339013"/>
            <a:ext cx="447983" cy="517893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곱하기 15">
            <a:extLst>
              <a:ext uri="{FF2B5EF4-FFF2-40B4-BE49-F238E27FC236}">
                <a16:creationId xmlns:a16="http://schemas.microsoft.com/office/drawing/2014/main" id="{56AF14DF-0BAB-6547-9DF8-694AA942AEE7}"/>
              </a:ext>
            </a:extLst>
          </p:cNvPr>
          <p:cNvSpPr/>
          <p:nvPr/>
        </p:nvSpPr>
        <p:spPr>
          <a:xfrm>
            <a:off x="6315787" y="2940924"/>
            <a:ext cx="447983" cy="517893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곱하기 16">
            <a:extLst>
              <a:ext uri="{FF2B5EF4-FFF2-40B4-BE49-F238E27FC236}">
                <a16:creationId xmlns:a16="http://schemas.microsoft.com/office/drawing/2014/main" id="{C37F4157-E58C-F84C-9F87-5A125D107904}"/>
              </a:ext>
            </a:extLst>
          </p:cNvPr>
          <p:cNvSpPr/>
          <p:nvPr/>
        </p:nvSpPr>
        <p:spPr>
          <a:xfrm>
            <a:off x="4860942" y="3995652"/>
            <a:ext cx="447983" cy="517893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곱하기 17">
            <a:extLst>
              <a:ext uri="{FF2B5EF4-FFF2-40B4-BE49-F238E27FC236}">
                <a16:creationId xmlns:a16="http://schemas.microsoft.com/office/drawing/2014/main" id="{68941FAB-A5F1-674E-846F-43C6F75DD211}"/>
              </a:ext>
            </a:extLst>
          </p:cNvPr>
          <p:cNvSpPr/>
          <p:nvPr/>
        </p:nvSpPr>
        <p:spPr>
          <a:xfrm>
            <a:off x="6374057" y="4482806"/>
            <a:ext cx="447983" cy="517893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C999C-9F6A-834B-9611-80ED071AD342}"/>
              </a:ext>
            </a:extLst>
          </p:cNvPr>
          <p:cNvSpPr txBox="1"/>
          <p:nvPr/>
        </p:nvSpPr>
        <p:spPr>
          <a:xfrm>
            <a:off x="6708862" y="3015204"/>
            <a:ext cx="106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tiger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39721-18DC-184A-A887-B6D713D7582E}"/>
              </a:ext>
            </a:extLst>
          </p:cNvPr>
          <p:cNvSpPr txBox="1"/>
          <p:nvPr/>
        </p:nvSpPr>
        <p:spPr>
          <a:xfrm>
            <a:off x="6671012" y="4470593"/>
            <a:ext cx="106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45B42-EBBE-F842-9629-D4BC5496E5D9}"/>
              </a:ext>
            </a:extLst>
          </p:cNvPr>
          <p:cNvSpPr txBox="1"/>
          <p:nvPr/>
        </p:nvSpPr>
        <p:spPr>
          <a:xfrm>
            <a:off x="4261723" y="2388050"/>
            <a:ext cx="106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wolf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39D87D-9EB9-D443-859F-A9AAAACA18F9}"/>
              </a:ext>
            </a:extLst>
          </p:cNvPr>
          <p:cNvSpPr txBox="1"/>
          <p:nvPr/>
        </p:nvSpPr>
        <p:spPr>
          <a:xfrm>
            <a:off x="4330104" y="4038176"/>
            <a:ext cx="1050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27122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D3E6D7-F571-444E-9AAC-3C551242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55" y="1507266"/>
            <a:ext cx="8474489" cy="10547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3425D5-BB32-D342-AD92-452688D1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55" y="2998082"/>
            <a:ext cx="8474489" cy="34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3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0F5B5C5-7EF6-3D4C-A247-99EF117A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02" y="1912494"/>
            <a:ext cx="7453796" cy="37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7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E162373-AA33-FA48-9148-0C8FF620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395" y="1897763"/>
            <a:ext cx="6733209" cy="2789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9245F9-2076-D441-AC31-7F589A95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39" y="5366792"/>
            <a:ext cx="10326756" cy="59434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238CD50-FBB8-2C4A-BC56-D47BF3C8B653}"/>
              </a:ext>
            </a:extLst>
          </p:cNvPr>
          <p:cNvSpPr/>
          <p:nvPr/>
        </p:nvSpPr>
        <p:spPr>
          <a:xfrm>
            <a:off x="1302025" y="5683843"/>
            <a:ext cx="7156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451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51EFF8-049F-224A-A401-130460E8A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542" y="1780209"/>
            <a:ext cx="6997700" cy="4013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A8D20-13A2-9F44-B83A-72A89EEE2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88" b="3194"/>
          <a:stretch/>
        </p:blipFill>
        <p:spPr>
          <a:xfrm>
            <a:off x="9694242" y="1384131"/>
            <a:ext cx="1535320" cy="245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127A1-B4D4-1B49-98CC-0FC5F2CAC887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원본 </a:t>
            </a:r>
            <a:r>
              <a:rPr lang="en" altLang="ko-KR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IMDB 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텍스트 다운로드하기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70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B9D1FF2-4069-6144-8AAF-B3298C7A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922" y="1178876"/>
            <a:ext cx="4945825" cy="5452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D85C9-FF1C-F948-A437-490596209E09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 </a:t>
            </a:r>
            <a:r>
              <a:rPr lang="ko-KR" altLang="en-US" sz="2000" b="1" dirty="0" err="1"/>
              <a:t>토큰화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7793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6255837-8A60-784D-B5A3-861E68CB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2051050"/>
            <a:ext cx="7366000" cy="321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95543-A79C-D947-9824-15FB4D551921}"/>
              </a:ext>
            </a:extLst>
          </p:cNvPr>
          <p:cNvSpPr txBox="1"/>
          <p:nvPr/>
        </p:nvSpPr>
        <p:spPr>
          <a:xfrm>
            <a:off x="132080" y="1184076"/>
            <a:ext cx="4728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en" altLang="ko-KR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GloVe</a:t>
            </a:r>
            <a:r>
              <a:rPr lang="en" altLang="ko-KR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단어 </a:t>
            </a:r>
            <a:r>
              <a:rPr lang="ko-KR" altLang="en-US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임베딩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내려받기</a:t>
            </a:r>
            <a:endParaRPr lang="en-US" altLang="ko-KR" sz="2000" b="1" dirty="0">
              <a:solidFill>
                <a:srgbClr val="005289">
                  <a:lumMod val="50000"/>
                </a:srgb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1">
              <a:defRPr/>
            </a:pPr>
            <a:r>
              <a:rPr lang="ko-KR" altLang="en-US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임베딩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전처리</a:t>
            </a:r>
            <a:endParaRPr lang="en-US" altLang="ko-KR" sz="2000" b="1" dirty="0">
              <a:solidFill>
                <a:srgbClr val="005289">
                  <a:lumMod val="50000"/>
                </a:srgb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67803D-BF0A-634C-A5D4-6D44CB39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708150"/>
            <a:ext cx="3251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2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87EC41D-7305-4B45-9A6B-057E091E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2457450"/>
            <a:ext cx="5626100" cy="194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D8C3A-1B93-D546-90CC-06C0868B9556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ko-KR" altLang="en-US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임베딩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전처리</a:t>
            </a:r>
            <a:endParaRPr lang="en-US" altLang="ko-KR" sz="2000" b="1" dirty="0">
              <a:solidFill>
                <a:srgbClr val="005289">
                  <a:lumMod val="50000"/>
                </a:srgb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30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텍스트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벡터화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2298731" y="3604274"/>
            <a:ext cx="2044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9C71A8E-D5E0-4383-83B5-D838C200DB1E}"/>
              </a:ext>
            </a:extLst>
          </p:cNvPr>
          <p:cNvSpPr/>
          <p:nvPr/>
        </p:nvSpPr>
        <p:spPr>
          <a:xfrm rot="16200000">
            <a:off x="6023633" y="3438864"/>
            <a:ext cx="394447" cy="977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27377-A8A6-4522-BB3E-D512666A6387}"/>
              </a:ext>
            </a:extLst>
          </p:cNvPr>
          <p:cNvSpPr txBox="1"/>
          <p:nvPr/>
        </p:nvSpPr>
        <p:spPr>
          <a:xfrm>
            <a:off x="5082091" y="2967335"/>
            <a:ext cx="2277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벡터화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B180E-9E5C-194B-9AE6-F2F68708DC74}"/>
              </a:ext>
            </a:extLst>
          </p:cNvPr>
          <p:cNvSpPr txBox="1"/>
          <p:nvPr/>
        </p:nvSpPr>
        <p:spPr>
          <a:xfrm>
            <a:off x="8098125" y="3583011"/>
            <a:ext cx="3025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수치형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27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D8C3A-1B93-D546-90CC-06C0868B9556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 정의하기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4B29452-C783-9840-AB5C-3B47F21D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691302"/>
            <a:ext cx="6794500" cy="199390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F007E32-80D8-8B49-8430-7F80AA6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47" y="3901229"/>
            <a:ext cx="5532506" cy="253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05FFD-1A91-BE49-B55C-8EC5544D023A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모델에 </a:t>
            </a:r>
            <a:r>
              <a:rPr lang="en" altLang="ko-KR" sz="2000" b="1" dirty="0" err="1"/>
              <a:t>GloVe</a:t>
            </a:r>
            <a:r>
              <a:rPr lang="en" altLang="ko-KR" sz="2000" b="1" dirty="0"/>
              <a:t> </a:t>
            </a:r>
            <a:r>
              <a:rPr lang="ko-KR" altLang="en-US" sz="2000" b="1" dirty="0" err="1"/>
              <a:t>임베딩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로드하기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3EF7C-AE20-D741-A4C5-36A5A111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1939787"/>
            <a:ext cx="47879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71A1D8-C812-6541-B45D-54A116B51594}"/>
              </a:ext>
            </a:extLst>
          </p:cNvPr>
          <p:cNvSpPr txBox="1"/>
          <p:nvPr/>
        </p:nvSpPr>
        <p:spPr>
          <a:xfrm>
            <a:off x="132080" y="3336014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 훈련과 평가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E6B6D69-D398-AE43-88EE-D7B75CD4C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4150968"/>
            <a:ext cx="5219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05FFD-1A91-BE49-B55C-8EC5544D023A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 훈련과 평가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3A0BF5-B781-4D40-9FC7-7ED7541A6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8" b="1"/>
          <a:stretch/>
        </p:blipFill>
        <p:spPr>
          <a:xfrm>
            <a:off x="612913" y="2068684"/>
            <a:ext cx="11489635" cy="400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95EA50-2B75-D643-96CF-278D51320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7" y="2715315"/>
            <a:ext cx="5549900" cy="3594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9785AA-ADD8-454E-8E6F-BDFDD125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35" y="2715315"/>
            <a:ext cx="5511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1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D8C3A-1B93-D546-90CC-06C0868B9556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 정의하기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959A067-37E4-0D49-9D8E-0C9C3930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97" y="2105224"/>
            <a:ext cx="6870700" cy="356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BB210-C9FA-1347-BED4-854C258166CE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0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140603-72B0-8541-9955-8698FDF3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1"/>
          <a:stretch/>
        </p:blipFill>
        <p:spPr>
          <a:xfrm>
            <a:off x="2711450" y="1563480"/>
            <a:ext cx="6769100" cy="28494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E8AB71-E2ED-584D-8064-372ACCC4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5" y="5019959"/>
            <a:ext cx="11345517" cy="433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C5F268-FE4C-384D-8441-697824202B29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4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903707-3C4A-EE42-A2FE-49244448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55" y="1998869"/>
            <a:ext cx="5473700" cy="3556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C8FA7-EB1A-EF43-8FE6-E8837EA32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2024269"/>
            <a:ext cx="5486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6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4F4E87F-2ECD-3946-B422-B7DA747B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682219"/>
            <a:ext cx="7442200" cy="2806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DADF04-D817-4F43-8583-F561C8ED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8" y="5094179"/>
            <a:ext cx="11380304" cy="4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1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B51992-A124-C84B-99A6-67A2B03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33" y="2178050"/>
            <a:ext cx="4953000" cy="341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8FC48A-1393-C14C-A963-8A0DF53A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68" y="2235200"/>
            <a:ext cx="4889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997861-6E81-D447-A5D2-431A66C0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75" y="1216554"/>
            <a:ext cx="6546850" cy="395213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4932DB7-0E4E-614D-8883-1B45AD6A3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35" y="5308283"/>
            <a:ext cx="6172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텍스트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벡터화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875104" y="1487240"/>
            <a:ext cx="8881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텍스트를 단어로 나누고 각 단어를 하나의 벡터로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텍스트를 문자로 나누고 각 문자를 하나의 벡터로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텍스트에서 단어나 문자의 </a:t>
            </a:r>
            <a:r>
              <a:rPr lang="en-US" altLang="ko-KR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n-</a:t>
            </a:r>
            <a:r>
              <a:rPr lang="ko-KR" altLang="en-US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그램을 추출해 하나의 벡터로 변환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화살표: 아래쪽 7">
            <a:extLst>
              <a:ext uri="{FF2B5EF4-FFF2-40B4-BE49-F238E27FC236}">
                <a16:creationId xmlns:a16="http://schemas.microsoft.com/office/drawing/2014/main" id="{35060049-4F98-A24A-8A7D-041E54CD5AB7}"/>
              </a:ext>
            </a:extLst>
          </p:cNvPr>
          <p:cNvSpPr/>
          <p:nvPr/>
        </p:nvSpPr>
        <p:spPr>
          <a:xfrm>
            <a:off x="3050271" y="2913183"/>
            <a:ext cx="394447" cy="977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C4FF9-1F24-EC44-898B-08C9A30832C0}"/>
              </a:ext>
            </a:extLst>
          </p:cNvPr>
          <p:cNvSpPr txBox="1"/>
          <p:nvPr/>
        </p:nvSpPr>
        <p:spPr>
          <a:xfrm>
            <a:off x="2298731" y="4300616"/>
            <a:ext cx="2044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토큰화</a:t>
            </a:r>
            <a:endParaRPr kumimoji="0" lang="ko-KR" altLang="en-US" sz="3600" b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A09029-0471-6948-826E-78C844DDE752}"/>
              </a:ext>
            </a:extLst>
          </p:cNvPr>
          <p:cNvSpPr/>
          <p:nvPr/>
        </p:nvSpPr>
        <p:spPr>
          <a:xfrm>
            <a:off x="8063018" y="2913183"/>
            <a:ext cx="2344877" cy="471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텍스트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“The cat sat on the mat.”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51E788-185A-1840-A27D-912C890E1435}"/>
              </a:ext>
            </a:extLst>
          </p:cNvPr>
          <p:cNvSpPr/>
          <p:nvPr/>
        </p:nvSpPr>
        <p:spPr>
          <a:xfrm>
            <a:off x="7858995" y="3926978"/>
            <a:ext cx="2752922" cy="523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토큰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“</a:t>
            </a:r>
            <a:r>
              <a:rPr kumimoji="0" lang="en-US" altLang="ko-KR" sz="1400" b="0" i="0" u="none" strike="noStrike" kern="1200" cap="none" spc="0" normalizeH="0" baseline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The”,”cat”,”sat”,”on”,”the”,”mat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”,”.”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621BE-AFE8-5046-AC6B-0976F7A4F389}"/>
              </a:ext>
            </a:extLst>
          </p:cNvPr>
          <p:cNvSpPr/>
          <p:nvPr/>
        </p:nvSpPr>
        <p:spPr>
          <a:xfrm>
            <a:off x="7572495" y="4961052"/>
            <a:ext cx="3325922" cy="11667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0.4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0.2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0.2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the  cat  sat  on  the  mat   .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99283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51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6F2C22-12BB-CF49-986E-3FF8F33D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9" y="1599381"/>
            <a:ext cx="6633541" cy="46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8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51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36E3AB-EEFD-284E-A520-32D90BD0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81" y="1625324"/>
            <a:ext cx="4203700" cy="46609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5174AEC-B80C-1941-832F-C4C663F5AC12}"/>
              </a:ext>
            </a:extLst>
          </p:cNvPr>
          <p:cNvSpPr/>
          <p:nvPr/>
        </p:nvSpPr>
        <p:spPr>
          <a:xfrm>
            <a:off x="1779104" y="1645202"/>
            <a:ext cx="2584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7B8189-C852-0744-96F0-234DB329A020}"/>
              </a:ext>
            </a:extLst>
          </p:cNvPr>
          <p:cNvSpPr/>
          <p:nvPr/>
        </p:nvSpPr>
        <p:spPr>
          <a:xfrm>
            <a:off x="1779104" y="4018721"/>
            <a:ext cx="2584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290DA-88AD-6644-865C-71E01D6853C1}"/>
              </a:ext>
            </a:extLst>
          </p:cNvPr>
          <p:cNvSpPr txBox="1"/>
          <p:nvPr/>
        </p:nvSpPr>
        <p:spPr>
          <a:xfrm>
            <a:off x="5389481" y="2530847"/>
            <a:ext cx="2929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The cat sat on the mat.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DD414-E942-3D41-8D0C-E5C41F9097BA}"/>
              </a:ext>
            </a:extLst>
          </p:cNvPr>
          <p:cNvSpPr txBox="1"/>
          <p:nvPr/>
        </p:nvSpPr>
        <p:spPr>
          <a:xfrm>
            <a:off x="5324063" y="5032621"/>
            <a:ext cx="3814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The dog ate my homework.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14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51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문자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7CDDD1D-FA62-D748-9547-1393EDA0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586290"/>
            <a:ext cx="7442200" cy="23370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E97E4F-BD4D-964E-8FCE-48A775B8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8" y="4432652"/>
            <a:ext cx="9790043" cy="144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51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문자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E97E4F-BD4D-964E-8FCE-48A775B8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78" y="4432652"/>
            <a:ext cx="9790043" cy="144705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56CEF1E-D70F-E149-86F6-B41BEDC2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99" y="1916606"/>
            <a:ext cx="7874000" cy="1676400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ECF3FAB-95AC-854E-BFAE-AE48967CC7A5}"/>
              </a:ext>
            </a:extLst>
          </p:cNvPr>
          <p:cNvCxnSpPr/>
          <p:nvPr/>
        </p:nvCxnSpPr>
        <p:spPr>
          <a:xfrm>
            <a:off x="2246243" y="2276061"/>
            <a:ext cx="2136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86BCE7-7642-6A4C-A26C-7F45EA47C4E0}"/>
              </a:ext>
            </a:extLst>
          </p:cNvPr>
          <p:cNvSpPr txBox="1"/>
          <p:nvPr/>
        </p:nvSpPr>
        <p:spPr>
          <a:xfrm>
            <a:off x="4383157" y="2076006"/>
            <a:ext cx="325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7CE504-F6BB-D74B-8823-3AB9DC78CDB8}"/>
              </a:ext>
            </a:extLst>
          </p:cNvPr>
          <p:cNvSpPr/>
          <p:nvPr/>
        </p:nvSpPr>
        <p:spPr>
          <a:xfrm>
            <a:off x="4870174" y="2847837"/>
            <a:ext cx="2584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35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72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 err="1">
                <a:solidFill>
                  <a:prstClr val="white"/>
                </a:solidFill>
              </a:rPr>
              <a:t>케라스를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사용한 단어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206701-B35B-704E-BCF0-996CD63D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503294"/>
            <a:ext cx="7404100" cy="468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2BC40D-E43B-E64E-8B31-C8E05C46176F}"/>
              </a:ext>
            </a:extLst>
          </p:cNvPr>
          <p:cNvSpPr txBox="1"/>
          <p:nvPr/>
        </p:nvSpPr>
        <p:spPr>
          <a:xfrm>
            <a:off x="9798050" y="1626386"/>
            <a:ext cx="2929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유틸리티 사용</a:t>
            </a:r>
            <a:r>
              <a:rPr lang="en-US" altLang="ko-KR" sz="2000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57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27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 err="1">
                <a:solidFill>
                  <a:prstClr val="white"/>
                </a:solidFill>
              </a:rPr>
              <a:t>해싱</a:t>
            </a:r>
            <a:r>
              <a:rPr lang="ko-KR" altLang="en-US" sz="3600" spc="-300" dirty="0">
                <a:solidFill>
                  <a:prstClr val="white"/>
                </a:solidFill>
              </a:rPr>
              <a:t> 기법을 사용한 단어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FC68C51-BE6D-7F41-9273-1B9753E0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2" y="1474303"/>
            <a:ext cx="6705876" cy="24541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F87FDC-9674-8445-A1A7-CE406FB2F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808"/>
          <a:stretch/>
        </p:blipFill>
        <p:spPr>
          <a:xfrm>
            <a:off x="2987865" y="4325803"/>
            <a:ext cx="6216269" cy="188615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122D26B-E92B-4543-B5B3-64AAFB1E361D}"/>
              </a:ext>
            </a:extLst>
          </p:cNvPr>
          <p:cNvSpPr/>
          <p:nvPr/>
        </p:nvSpPr>
        <p:spPr>
          <a:xfrm>
            <a:off x="5317435" y="5308636"/>
            <a:ext cx="2584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288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343</Words>
  <Application>Microsoft Macintosh PowerPoint</Application>
  <PresentationFormat>와이드스크린</PresentationFormat>
  <Paragraphs>99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나눔스퀘어 ExtraBold</vt:lpstr>
      <vt:lpstr>나눔스퀘어 Light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 Hyun Kim</dc:creator>
  <cp:lastModifiedBy>Si Hyun Kim</cp:lastModifiedBy>
  <cp:revision>5</cp:revision>
  <dcterms:created xsi:type="dcterms:W3CDTF">2022-01-26T05:56:52Z</dcterms:created>
  <dcterms:modified xsi:type="dcterms:W3CDTF">2022-01-26T11:18:41Z</dcterms:modified>
</cp:coreProperties>
</file>